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61" r:id="rId5"/>
    <p:sldId id="262" r:id="rId6"/>
    <p:sldId id="263" r:id="rId7"/>
    <p:sldId id="264" r:id="rId8"/>
    <p:sldId id="265" r:id="rId9"/>
    <p:sldId id="257" r:id="rId10"/>
    <p:sldId id="266" r:id="rId11"/>
    <p:sldId id="267" r:id="rId12"/>
    <p:sldId id="268" r:id="rId13"/>
    <p:sldId id="269" r:id="rId14"/>
    <p:sldId id="270" r:id="rId15"/>
    <p:sldId id="271" r:id="rId16"/>
    <p:sldId id="272" r:id="rId17"/>
    <p:sldId id="258" r:id="rId18"/>
    <p:sldId id="259" r:id="rId19"/>
    <p:sldId id="273" r:id="rId20"/>
    <p:sldId id="274" r:id="rId21"/>
    <p:sldId id="275" r:id="rId22"/>
    <p:sldId id="276" r:id="rId23"/>
    <p:sldId id="279" r:id="rId24"/>
    <p:sldId id="280" r:id="rId25"/>
    <p:sldId id="277" r:id="rId26"/>
    <p:sldId id="281" r:id="rId27"/>
    <p:sldId id="282" r:id="rId28"/>
    <p:sldId id="278"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513C-A66B-4BEF-94CC-EC94F7DEB3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513C-A66B-4BEF-94CC-EC94F7DEB3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513C-A66B-4BEF-94CC-EC94F7DEB3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05679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01549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84669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27164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4670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36366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34569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732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513C-A66B-4BEF-94CC-EC94F7DEB37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42948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59826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4969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E3AB8-F1A4-48EA-B806-15681BA047E4}"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0513C-A66B-4BEF-94CC-EC94F7DEB3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E3AB8-F1A4-48EA-B806-15681BA047E4}" type="datetimeFigureOut">
              <a:rPr lang="en-US" smtClean="0"/>
              <a:pPr/>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0513C-A66B-4BEF-94CC-EC94F7DEB3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E3AB8-F1A4-48EA-B806-15681BA047E4}" type="datetimeFigureOut">
              <a:rPr lang="en-US" smtClean="0"/>
              <a:pPr/>
              <a:t>7/30/2015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0513C-A66B-4BEF-94CC-EC94F7DEB3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E3AB8-F1A4-48EA-B806-15681BA047E4}" type="datetimeFigureOut">
              <a:rPr lang="en-US" smtClean="0"/>
              <a:pPr/>
              <a:t>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0513C-A66B-4BEF-94CC-EC94F7DEB3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E3AB8-F1A4-48EA-B806-15681BA047E4}" type="datetimeFigureOut">
              <a:rPr lang="en-US" smtClean="0"/>
              <a:pPr/>
              <a:t>7/30/2015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0513C-A66B-4BEF-94CC-EC94F7DEB3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E3AB8-F1A4-48EA-B806-15681BA047E4}" type="datetimeFigureOut">
              <a:rPr lang="en-US" smtClean="0"/>
              <a:pPr/>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0513C-A66B-4BEF-94CC-EC94F7DEB3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E3AB8-F1A4-48EA-B806-15681BA047E4}" type="datetimeFigureOut">
              <a:rPr lang="en-US" smtClean="0"/>
              <a:pPr/>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0513C-A66B-4BEF-94CC-EC94F7DEB3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E3AB8-F1A4-48EA-B806-15681BA047E4}" type="datetimeFigureOut">
              <a:rPr lang="en-US" smtClean="0"/>
              <a:pPr/>
              <a:t>7/30/2015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0513C-A66B-4BEF-94CC-EC94F7DEB3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30/07/2015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41691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44624"/>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An’am</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165:</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35496" y="3875544"/>
            <a:ext cx="8991600" cy="2677656"/>
          </a:xfrm>
          <a:prstGeom prst="rect">
            <a:avLst/>
          </a:prstGeom>
          <a:solidFill>
            <a:srgbClr val="0070C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Dialah yang menjadikan kamu khalifah di bumi dan meninggikan setengah kamu atas setengahnya yang lain beberapa darjat, kerana Ia hendak menguji kamu pada apa yang telah dikurniakan-Nya kepada kamu.  Sesungguhnya Tuhanmu amatlah cepat azab seksa-Nya, dan sesungguhnya Ia Maha Pengampun, lagi Maha Mengasihani.</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51520" y="1288232"/>
            <a:ext cx="8534399" cy="2308324"/>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وَهُوَ الَّذِي جَعَلَكُمْ خَلاَئِفَ الأَرْضِ وَرَفَعَ بَعْضَكُمْ فَوْقَ بَعْضٍ دَرَجَاتٍ لِّيَبْلُوَكُمْ فِي مَا آتَاكُمْ إِنَّ رَبَّكَ سَرِيعُ الْعِقَابِ وَإِنَّهُ لَغَفُورٌ رَّحِيمٌ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9512" y="-99392"/>
            <a:ext cx="8712968" cy="1015663"/>
          </a:xfrm>
          <a:prstGeom prst="rect">
            <a:avLst/>
          </a:prstGeom>
          <a:noFill/>
          <a:ln w="38100">
            <a:noFill/>
          </a:ln>
          <a:effectLst>
            <a:glow rad="101600">
              <a:schemeClr val="bg1">
                <a:alpha val="60000"/>
              </a:schemeClr>
            </a:glow>
          </a:effectLst>
        </p:spPr>
        <p:txBody>
          <a:bodyPr wrap="square">
            <a:spAutoFit/>
          </a:bodyPr>
          <a:lstStyle/>
          <a:p>
            <a:pPr algn="ct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juga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mengutamakan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hubungan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layanan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binatang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1412776"/>
            <a:ext cx="8712968" cy="830997"/>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Kisah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berkaitan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hubungan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binatang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Hadith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s.a.w</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231599" y="2867452"/>
            <a:ext cx="7457516" cy="1569660"/>
          </a:xfrm>
          <a:prstGeom prst="rect">
            <a:avLst/>
          </a:prstGeom>
          <a:solidFill>
            <a:schemeClr val="accent6">
              <a:lumMod val="75000"/>
              <a:alpha val="64000"/>
            </a:schemeClr>
          </a:solidFill>
          <a:ln w="38100">
            <a:solidFill>
              <a:schemeClr val="tx1"/>
            </a:solidFill>
          </a:ln>
          <a:effectLst>
            <a:glow rad="101600">
              <a:schemeClr val="bg1">
                <a:alpha val="60000"/>
              </a:schemeClr>
            </a:glow>
          </a:effectLst>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dimasukkan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ganjaran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turun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sepatunya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minum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anjing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kehausan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220387" y="4748951"/>
            <a:ext cx="7468727" cy="1200329"/>
          </a:xfrm>
          <a:prstGeom prst="rect">
            <a:avLst/>
          </a:prstGeom>
          <a:solidFill>
            <a:srgbClr val="00B0F0">
              <a:alpha val="63000"/>
            </a:srgbClr>
          </a:solidFill>
          <a:ln w="38100">
            <a:solidFill>
              <a:schemeClr val="tx1"/>
            </a:solidFill>
          </a:ln>
          <a:effectLst>
            <a:glow rad="101600">
              <a:schemeClr val="bg1">
                <a:alpha val="60000"/>
              </a:schemeClr>
            </a:glow>
          </a:effectLst>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dihumban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neraka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akibat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sifat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kejamnya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mengurung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kucing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hingga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kelaparan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602744" y="2819669"/>
            <a:ext cx="865109" cy="832613"/>
          </a:xfrm>
          <a:prstGeom prst="rightArrow">
            <a:avLst/>
          </a:prstGeom>
          <a:solidFill>
            <a:srgbClr val="00B050"/>
          </a:solidFill>
          <a:ln w="25400" cap="flat" cmpd="sng" algn="ctr">
            <a:solidFill>
              <a:sysClr val="window" lastClr="FFFFFF"/>
            </a:solidFill>
            <a:prstDash val="solid"/>
          </a:ln>
          <a:effectLst>
            <a:glow rad="101600">
              <a:schemeClr val="bg1">
                <a:alpha val="60000"/>
              </a:schemeClr>
            </a:glow>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MY">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7"/>
          <p:cNvSpPr/>
          <p:nvPr/>
        </p:nvSpPr>
        <p:spPr>
          <a:xfrm>
            <a:off x="602744" y="4475706"/>
            <a:ext cx="865109" cy="874939"/>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ysClr val="window" lastClr="FFFFFF"/>
            </a:solidFill>
            <a:prstDash val="solid"/>
          </a:ln>
          <a:effectLst>
            <a:glow rad="101600">
              <a:schemeClr val="bg1">
                <a:alpha val="60000"/>
              </a:schemeClr>
            </a:glow>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MY">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496" y="-27384"/>
            <a:ext cx="9073008"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Kezaliman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haiwan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bertentangan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ketakwaan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694240" y="1335014"/>
            <a:ext cx="7788469" cy="1200329"/>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Perlu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sentiasa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diberi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peringatan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83568" y="2749039"/>
            <a:ext cx="7799142" cy="1200329"/>
          </a:xfrm>
          <a:prstGeom prst="rect">
            <a:avLst/>
          </a:prstGeom>
          <a:solidFill>
            <a:srgbClr val="92D050">
              <a:alpha val="63000"/>
            </a:srgbClr>
          </a:solidFill>
          <a:ln w="38100">
            <a:solidFill>
              <a:schemeClr val="tx1"/>
            </a:solidFill>
          </a:ln>
          <a:effectLst>
            <a:glow rad="101600">
              <a:schemeClr val="bg1">
                <a:alpha val="60000"/>
              </a:schemeClr>
            </a:glow>
          </a:effectLst>
        </p:spPr>
        <p:txBody>
          <a:bodyPr wrap="square">
            <a:spAutoFit/>
          </a:bodyP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bentuk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kerosakan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moral</a:t>
            </a: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677765" y="4309408"/>
            <a:ext cx="7788469" cy="1938992"/>
          </a:xfrm>
          <a:prstGeom prst="rect">
            <a:avLst/>
          </a:prstGeom>
          <a:solidFill>
            <a:srgbClr val="00B0F0">
              <a:alpha val="63000"/>
            </a:srgbClr>
          </a:solidFill>
          <a:ln w="38100">
            <a:solidFill>
              <a:schemeClr val="tx1"/>
            </a:solidFill>
          </a:ln>
          <a:effectLst>
            <a:glow rad="101600">
              <a:schemeClr val="bg1">
                <a:alpha val="60000"/>
              </a:schemeClr>
            </a:glow>
          </a:effectLst>
        </p:spPr>
        <p:txBody>
          <a:bodyPr wrap="square">
            <a:spAutoFit/>
          </a:bodyPr>
          <a:lstStyle/>
          <a:p>
            <a:pPr algn="ctr"/>
            <a:endParaRPr lang="it-IT"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it-IT"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Makna ketakwaan adalah mematuhi </a:t>
            </a:r>
            <a:r>
              <a:rPr lang="it-IT"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 peraturan Allah s.w.t., termasuk cara interaksi (hubungan) kita dengan makhluk ini.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9512" y="-27384"/>
            <a:ext cx="878497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Penciptaan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Haiwan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Dalil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Kebesaran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827584" y="1163832"/>
            <a:ext cx="7654194" cy="830997"/>
          </a:xfrm>
          <a:prstGeom prst="rect">
            <a:avLst/>
          </a:prstGeom>
          <a:solidFill>
            <a:schemeClr val="accent2">
              <a:lumMod val="50000"/>
              <a:alpha val="64000"/>
            </a:schemeClr>
          </a:solidFill>
          <a:ln w="38100">
            <a:solidFill>
              <a:schemeClr val="tx1"/>
            </a:solidFill>
          </a:ln>
          <a:effectLst>
            <a:glow rad="101600">
              <a:schemeClr val="bg1">
                <a:alpha val="60000"/>
              </a:schemeClr>
            </a:glow>
          </a:effectLst>
        </p:spPr>
        <p:txBody>
          <a:bodyPr wrap="square">
            <a:spAutoFit/>
          </a:bodyPr>
          <a:lstStyle/>
          <a:p>
            <a:pPr algn="ctr" rtl="1"/>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Firman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s.w.t.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rtl="1"/>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surah Al-</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An’am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ayat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38:</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328690" y="2288918"/>
            <a:ext cx="8534399" cy="2123658"/>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مِن دَآبَّةٍ فِي الأَرْضِ وَلاَ طَائِرٍ يَطِيرُ بِجَنَاحَيْهِ إِلاَّ أُمَمٌ أَمْثَالُكُم مَّا فَرَّطْنَا فِي الكِتَابِ مِن شَيْءٍ ثُمَّ إِلَى رَبِّهِمْ يُحْشَرُونَ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35496" y="4690408"/>
            <a:ext cx="8991600" cy="1938992"/>
          </a:xfrm>
          <a:prstGeom prst="rect">
            <a:avLst/>
          </a:prstGeom>
          <a:solidFill>
            <a:srgbClr val="0070C0">
              <a:alpha val="45000"/>
            </a:srgbClr>
          </a:solidFill>
        </p:spPr>
        <p:txBody>
          <a:bodyPr wrap="square">
            <a:spAutoFit/>
          </a:bodyPr>
          <a:lstStyle/>
          <a:p>
            <a:pPr algn="ct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tidak seekor pun binatang yang melata di bumi, dan tidak seekor pun burung yang terbang dengan kedua sayapnya, melainkan mereka adalah umat-umat seperti kamu.  Tiada Kami tinggalkan sesuatu pun dalam Kitab al-Qur’an, kemudian mereka semuanya akan dihimpunkan kepada Tuhan mereka (untuk dihisab dan menerima balasan)".</a:t>
            </a:r>
            <a:endPar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9512" y="125542"/>
            <a:ext cx="8712968" cy="553998"/>
          </a:xfrm>
          <a:prstGeom prst="rect">
            <a:avLst/>
          </a:prstGeom>
          <a:noFill/>
          <a:ln w="38100">
            <a:noFill/>
          </a:ln>
          <a:effectLst>
            <a:glow rad="101600">
              <a:schemeClr val="bg1">
                <a:alpha val="60000"/>
              </a:schemeClr>
            </a:glow>
          </a:effectLst>
        </p:spPr>
        <p:txBody>
          <a:bodyPr wrap="square">
            <a:spAutoFit/>
          </a:bodyP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Penganiayaan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Hidupan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Liar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83892" y="1471628"/>
            <a:ext cx="8436580" cy="1200329"/>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Penyalahgunaan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tanduk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gading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tulang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kulit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sebagainya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tujuan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komersil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dagangan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153084" y="2926304"/>
            <a:ext cx="7457516" cy="1569660"/>
          </a:xfrm>
          <a:prstGeom prst="rect">
            <a:avLst/>
          </a:prstGeom>
          <a:solidFill>
            <a:schemeClr val="accent6">
              <a:lumMod val="75000"/>
              <a:alpha val="64000"/>
            </a:schemeClr>
          </a:solidFill>
          <a:ln w="38100">
            <a:solidFill>
              <a:schemeClr val="tx1"/>
            </a:solidFill>
          </a:ln>
          <a:effectLst>
            <a:glow rad="101600">
              <a:schemeClr val="bg1">
                <a:alpha val="60000"/>
              </a:schemeClr>
            </a:glow>
          </a:effectLst>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liar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dilindungi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dikasihani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sewajarnya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makhluk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ciptaan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141872" y="4807803"/>
            <a:ext cx="7468727" cy="830997"/>
          </a:xfrm>
          <a:prstGeom prst="rect">
            <a:avLst/>
          </a:prstGeom>
          <a:solidFill>
            <a:srgbClr val="00B0F0">
              <a:alpha val="63000"/>
            </a:srgbClr>
          </a:solidFill>
          <a:ln w="38100">
            <a:solidFill>
              <a:schemeClr val="tx1"/>
            </a:solidFill>
          </a:ln>
          <a:effectLst>
            <a:glow rad="101600">
              <a:schemeClr val="bg1">
                <a:alpha val="60000"/>
              </a:schemeClr>
            </a:glow>
          </a:effectLst>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Menjejaskan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keseimbangan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ekosistem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kelestarian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sekitar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seluruhnya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urved Right Arrow 6"/>
          <p:cNvSpPr/>
          <p:nvPr/>
        </p:nvSpPr>
        <p:spPr>
          <a:xfrm>
            <a:off x="378685" y="3711134"/>
            <a:ext cx="896859" cy="1698363"/>
          </a:xfrm>
          <a:prstGeom prst="curvedRightArrow">
            <a:avLst/>
          </a:prstGeom>
          <a:solidFill>
            <a:schemeClr val="accent3">
              <a:lumMod val="50000"/>
            </a:schemeClr>
          </a:solidFill>
          <a:effectLst>
            <a:glow rad="101600">
              <a:srgbClr val="002060">
                <a:alpha val="60000"/>
              </a:srgb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ms-MY">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44624"/>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ar</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-Rum</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4</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323528" y="1478394"/>
            <a:ext cx="8534399" cy="1508105"/>
          </a:xfrm>
          <a:prstGeom prst="rect">
            <a:avLst/>
          </a:prstGeom>
          <a:solidFill>
            <a:schemeClr val="bg1">
              <a:alpha val="40000"/>
            </a:scheme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ظَهَرَ الْفَسَادُ فِي الْبَرِّ وَالْبَحْرِ بِمَا كَسَبَتْ أَيْدِي النَّاسِ لِيُذِيقَهُم بَعْضَ الَّذِي عَمِلُوا لَعَلَّهُمْ يَرْجِعُونَ</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0334" y="3657600"/>
            <a:ext cx="8991600" cy="2677656"/>
          </a:xfrm>
          <a:prstGeom prst="rect">
            <a:avLst/>
          </a:prstGeom>
          <a:solidFill>
            <a:srgbClr val="0070C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 timbul berbagai kerosakan dan bala bencana di darat dan di laut dengan sebab apa yang telah dilakukan oleh tangan manusia, (timbulnya yang demikian) kerana Allah hendak mereka merasakan (akibat) daripada balasan perbuatan-perbuatan buruk yang mereka telah lakukan, supaya mereka kembali (insaf dan bertaubat).</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7504" y="-76200"/>
            <a:ext cx="892899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mempamerkan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ihsannya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binatang</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331640" y="1444674"/>
            <a:ext cx="6480720" cy="3785652"/>
          </a:xfrm>
          <a:prstGeom prst="rect">
            <a:avLst/>
          </a:prstGeom>
          <a:solidFill>
            <a:srgbClr val="92D050">
              <a:alpha val="85000"/>
            </a:srgbClr>
          </a:solidFill>
          <a:ln w="38100">
            <a:solidFill>
              <a:schemeClr val="tx1"/>
            </a:solidFill>
          </a:ln>
          <a:effectLst>
            <a:glow rad="101600">
              <a:schemeClr val="bg1">
                <a:alpha val="60000"/>
              </a:schemeClr>
            </a:glow>
          </a:effectLst>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sahabat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apakah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haiwan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bersabda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makhluk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bernyawa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sedekah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berpahala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Hadis</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riwayat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Bukhari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Muslim</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5" name="Curved Down Arrow 4"/>
          <p:cNvSpPr/>
          <p:nvPr/>
        </p:nvSpPr>
        <p:spPr>
          <a:xfrm rot="16893027" flipH="1" flipV="1">
            <a:off x="7283042" y="859340"/>
            <a:ext cx="1346668" cy="875659"/>
          </a:xfrm>
          <a:prstGeom prst="curvedDownArrow">
            <a:avLst/>
          </a:prstGeom>
          <a:solidFill>
            <a:schemeClr val="tx2">
              <a:lumMod val="60000"/>
              <a:lumOff val="40000"/>
            </a:schemeClr>
          </a:solidFill>
          <a:ln>
            <a:solidFill>
              <a:schemeClr val="tx1"/>
            </a:solidFill>
          </a:ln>
          <a:effectLst>
            <a:glow rad="101600">
              <a:schemeClr val="bg1">
                <a:alpha val="6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3528" y="0"/>
            <a:ext cx="8352928" cy="1015663"/>
          </a:xfrm>
          <a:prstGeom prst="rect">
            <a:avLst/>
          </a:prstGeom>
        </p:spPr>
        <p:txBody>
          <a:bodyPr wrap="square">
            <a:spAutoFit/>
          </a:bodyPr>
          <a:lstStyle/>
          <a:p>
            <a:pPr lvl="0" algn="ct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Kesedaran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dan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usaha</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melindungi</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hidupan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anugerah</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Allah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Taala</a:t>
            </a:r>
            <a:endParaRPr lang="en-US" sz="30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3"/>
          <p:cNvSpPr/>
          <p:nvPr/>
        </p:nvSpPr>
        <p:spPr>
          <a:xfrm>
            <a:off x="1991767" y="1392030"/>
            <a:ext cx="6540672" cy="11430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Menginsafi bahawa segala makhluk ciptaan Allah s.w.t. adalah tidak sia-sia, justeru hak mereka hendaklah dipelihara.</a:t>
            </a:r>
            <a:endParaRPr kumimoji="0" lang="en-MY" sz="2400" b="1" i="0" u="none" strike="noStrike" kern="1200" cap="none" spc="0" normalizeH="0" baseline="0" noProof="0"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1987664" y="2673171"/>
            <a:ext cx="6544775" cy="1512168"/>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660066">
                  <a:tint val="50000"/>
                  <a:satMod val="300000"/>
                </a:srgbClr>
              </a:gs>
              <a:gs pos="35000">
                <a:srgbClr val="660066">
                  <a:tint val="37000"/>
                  <a:satMod val="300000"/>
                </a:srgbClr>
              </a:gs>
              <a:gs pos="100000">
                <a:srgbClr val="660066">
                  <a:tint val="15000"/>
                  <a:satMod val="350000"/>
                </a:srgbClr>
              </a:gs>
            </a:gsLst>
            <a:lin ang="16200000" scaled="1"/>
          </a:gradFill>
          <a:ln w="38100" cap="flat" cmpd="sng" algn="ctr">
            <a:solidFill>
              <a:srgbClr val="660066">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Memberi kesedaran kepada ahli keluarga dan masyarakat agar sama-sama melindungi kepentingan </a:t>
            </a:r>
            <a:r>
              <a:rPr lang="it-IT"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haiwan</a:t>
            </a:r>
            <a:r>
              <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t>
            </a:r>
            <a:endPar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6" name="Right Arrow 5"/>
          <p:cNvSpPr/>
          <p:nvPr/>
        </p:nvSpPr>
        <p:spPr>
          <a:xfrm>
            <a:off x="666359" y="1588303"/>
            <a:ext cx="1008112" cy="75045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ight Arrow 6"/>
          <p:cNvSpPr/>
          <p:nvPr/>
        </p:nvSpPr>
        <p:spPr>
          <a:xfrm>
            <a:off x="611560" y="3105219"/>
            <a:ext cx="1008112" cy="750453"/>
          </a:xfrm>
          <a:prstGeom prst="rightArrow">
            <a:avLst/>
          </a:prstGeom>
          <a:solidFill>
            <a:srgbClr val="00B05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Freeform 7"/>
          <p:cNvSpPr/>
          <p:nvPr/>
        </p:nvSpPr>
        <p:spPr>
          <a:xfrm>
            <a:off x="1987665" y="4338483"/>
            <a:ext cx="6624030" cy="1935088"/>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B050">
                  <a:tint val="50000"/>
                  <a:satMod val="300000"/>
                </a:srgbClr>
              </a:gs>
              <a:gs pos="35000">
                <a:srgbClr val="00B050">
                  <a:tint val="37000"/>
                  <a:satMod val="300000"/>
                </a:srgbClr>
              </a:gs>
              <a:gs pos="100000">
                <a:srgbClr val="00B05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Memberi</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kerjasama</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dan</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menyalurkan</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maklumat</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kepada</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pihak</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berkuasa</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tentang</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sebarang</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bentuk</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pengkhianatan</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terhadap</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haiwan</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9" name="Right Arrow 8"/>
          <p:cNvSpPr/>
          <p:nvPr/>
        </p:nvSpPr>
        <p:spPr>
          <a:xfrm>
            <a:off x="611560" y="4731030"/>
            <a:ext cx="1008112" cy="75045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3528" y="0"/>
            <a:ext cx="8352928" cy="1015663"/>
          </a:xfrm>
          <a:prstGeom prst="rect">
            <a:avLst/>
          </a:prstGeom>
        </p:spPr>
        <p:txBody>
          <a:bodyPr wrap="square">
            <a:spAutoFit/>
          </a:bodyPr>
          <a:lstStyle/>
          <a:p>
            <a:pPr lvl="0" algn="ct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Kesedaran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dan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usaha</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melindungi</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hidupan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anugerah</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Allah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Taala</a:t>
            </a:r>
            <a:endParaRPr lang="en-US" sz="30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3"/>
          <p:cNvSpPr/>
          <p:nvPr/>
        </p:nvSpPr>
        <p:spPr>
          <a:xfrm>
            <a:off x="1991767" y="1515168"/>
            <a:ext cx="6540672" cy="1446035"/>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Menyampaikan nasihat kepada anak-anak dan ahli keluarga bahawa berbuat ihsan kepada binatang merupakan sedekah yang diberikan ganjaran pahala oleh Allah s.w.t.</a:t>
            </a:r>
            <a:endParaRPr kumimoji="0" lang="en-MY" sz="2400" b="1" i="0" u="none" strike="noStrike" kern="1200" cap="none" spc="0" normalizeH="0" baseline="0" noProof="0"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1987664" y="3465259"/>
            <a:ext cx="6544775" cy="216024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660066">
                  <a:tint val="50000"/>
                  <a:satMod val="300000"/>
                </a:srgbClr>
              </a:gs>
              <a:gs pos="35000">
                <a:srgbClr val="660066">
                  <a:tint val="37000"/>
                  <a:satMod val="300000"/>
                </a:srgbClr>
              </a:gs>
              <a:gs pos="100000">
                <a:srgbClr val="660066">
                  <a:tint val="15000"/>
                  <a:satMod val="350000"/>
                </a:srgbClr>
              </a:gs>
            </a:gsLst>
            <a:lin ang="16200000" scaled="1"/>
          </a:gradFill>
          <a:ln w="38100" cap="flat" cmpd="sng" algn="ctr">
            <a:solidFill>
              <a:srgbClr val="660066">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Menunjukkan pendirian anti </a:t>
            </a:r>
            <a:r>
              <a:rPr lang="it-IT"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penganiayaan </a:t>
            </a:r>
            <a:r>
              <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kepada binatang dengan memboikot sebarang bentuk jualan atau edaran secara haram bahan-bahan daripada anggota badan hidupan liar yang sepatutnya dipelihara.</a:t>
            </a:r>
            <a:endPar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6" name="Right Arrow 5"/>
          <p:cNvSpPr/>
          <p:nvPr/>
        </p:nvSpPr>
        <p:spPr>
          <a:xfrm>
            <a:off x="666359" y="2014476"/>
            <a:ext cx="1008112" cy="75045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ight Arrow 6"/>
          <p:cNvSpPr/>
          <p:nvPr/>
        </p:nvSpPr>
        <p:spPr>
          <a:xfrm>
            <a:off x="611560" y="4082958"/>
            <a:ext cx="1008112" cy="750453"/>
          </a:xfrm>
          <a:prstGeom prst="rightArrow">
            <a:avLst/>
          </a:prstGeom>
          <a:solidFill>
            <a:srgbClr val="00B05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625827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0"/>
            <a:ext cx="7704856" cy="1015663"/>
          </a:xfrm>
          <a:prstGeom prst="rect">
            <a:avLst/>
          </a:prstGeom>
        </p:spPr>
        <p:txBody>
          <a:bodyPr wrap="square">
            <a:spAutoFit/>
          </a:bodyPr>
          <a:lstStyle/>
          <a:p>
            <a:pPr lvl="0" algn="ct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Semoga</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kita</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sentiasa</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berbuat</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ihsan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terhadap</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makhluk</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ciptaan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Allah</a:t>
            </a:r>
            <a:endParaRPr lang="en-US" sz="30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683568" y="1575958"/>
            <a:ext cx="7884876" cy="236399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dirty="0" err="1" smtClean="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Bumi</a:t>
            </a:r>
            <a:r>
              <a:rPr lang="en-MY" sz="2400" dirty="0" smtClean="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segala</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isinya</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mempunyai</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rahsia</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hikmah</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wajib</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dimanfaatkan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sebanyak</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mungkin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tidak</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hanya</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kepentingan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ekonomi</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semata-mata</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bahkan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kepentingan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sosial</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kelestarian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alam</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sekitar</a:t>
            </a:r>
            <a:endParaRPr kumimoji="0" lang="en-MY" sz="2400" b="0" i="0" u="none" strike="noStrike" kern="1200" cap="none" spc="0" normalizeH="0" baseline="0" noProof="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Rectangle 4"/>
          <p:cNvSpPr/>
          <p:nvPr/>
        </p:nvSpPr>
        <p:spPr>
          <a:xfrm>
            <a:off x="755576" y="4227984"/>
            <a:ext cx="7812868" cy="1944216"/>
          </a:xfrm>
          <a:prstGeom prst="rect">
            <a:avLst/>
          </a:prstGeom>
          <a:solidFill>
            <a:schemeClr val="accent6">
              <a:lumMod val="50000"/>
            </a:schemeClr>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dirty="0" err="1" smtClean="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Antara</a:t>
            </a:r>
            <a:r>
              <a:rPr lang="en-MY" sz="2400" dirty="0" smtClean="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tugas</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sebagai</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khalifah</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adalah</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mengabdikan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diri</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s.w.t.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menerusi</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usaha</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memakmurkan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bumi</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ini</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secara</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adil</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bijaksana</a:t>
            </a:r>
            <a:r>
              <a:rPr lang="en-MY" sz="240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kumimoji="0" lang="en-MY" sz="2400" b="0" i="0" u="none" strike="noStrike" kern="1200" cap="none" spc="0" normalizeH="0" baseline="0" noProof="0" dirty="0">
              <a:ln w="6350" cmpd="sng">
                <a:solidFill>
                  <a:schemeClr val="bg2">
                    <a:lumMod val="10000"/>
                  </a:schemeClr>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Curved Right Arrow 5"/>
          <p:cNvSpPr/>
          <p:nvPr/>
        </p:nvSpPr>
        <p:spPr>
          <a:xfrm>
            <a:off x="287524" y="3291880"/>
            <a:ext cx="792088" cy="1296144"/>
          </a:xfrm>
          <a:prstGeom prst="curvedRigh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3625827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1892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667071"/>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17876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44624"/>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A’raf</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56</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323528" y="1463695"/>
            <a:ext cx="8534399" cy="1508105"/>
          </a:xfrm>
          <a:prstGeom prst="rect">
            <a:avLst/>
          </a:prstGeom>
          <a:solidFill>
            <a:schemeClr val="bg1">
              <a:alpha val="40000"/>
            </a:scheme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وَلاَ تُفْسِدُواْ فِي الأَرْضِ بَعْدَ إِصْلاَحِهَا وَادْعُوهُ خَوْفًا وَطَمَعًا إِنَّ رَحْمَتَ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قَرِيبٌ مِّنَ الْمُحْسِنِينَ</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0334" y="3826783"/>
            <a:ext cx="8991600" cy="2462213"/>
          </a:xfrm>
          <a:prstGeom prst="rect">
            <a:avLst/>
          </a:prstGeom>
          <a:solidFill>
            <a:srgbClr val="0070C0">
              <a:alpha val="45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janganlah kamu sekalian berbuat kerosakan di bumi, sesudah Allah menyediakan segala yang membawa kebaikan padanya, dan berdoalah kepada-Nya dengan perasaan bimbang (kalau-kalau tidak diterima) dan juga dengan perasaan terharap-harap (supaya maqbul).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 Allah itu dekat kepada orang-orang yang memperbaiki amalannya.” </a:t>
            </a:r>
            <a:endPar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25827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AutoShape 9"/>
          <p:cNvSpPr>
            <a:spLocks noChangeArrowheads="1"/>
          </p:cNvSpPr>
          <p:nvPr/>
        </p:nvSpPr>
        <p:spPr bwMode="auto">
          <a:xfrm>
            <a:off x="265112"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60040" y="1556792"/>
            <a:ext cx="8388424" cy="4154984"/>
          </a:xfrm>
          <a:prstGeom prst="rect">
            <a:avLst/>
          </a:prstGeom>
          <a:solidFill>
            <a:schemeClr val="bg1">
              <a:alpha val="49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وَالْمُسْلِمَاتِ،وَالْمُؤْمِنِيْنَ وَالْمُؤْمِنَاتِ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25827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5926130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729553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153616"/>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476046" y="1467955"/>
            <a:ext cx="8272418" cy="1862048"/>
          </a:xfrm>
          <a:prstGeom prst="rect">
            <a:avLst/>
          </a:prstGeom>
          <a:solidFill>
            <a:schemeClr val="bg1">
              <a:alpha val="54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086761"/>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10975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120114"/>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3528" y="1386642"/>
            <a:ext cx="8496944" cy="1754326"/>
          </a:xfrm>
          <a:prstGeom prst="rect">
            <a:avLst/>
          </a:prstGeom>
          <a:solidFill>
            <a:schemeClr val="bg1">
              <a:alpha val="46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558495"/>
            <a:ext cx="9144000" cy="2092881"/>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82440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27384"/>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700808"/>
            <a:ext cx="8382000" cy="1754326"/>
          </a:xfrm>
          <a:prstGeom prst="rect">
            <a:avLst/>
          </a:prstGeom>
          <a:solidFill>
            <a:schemeClr val="bg1">
              <a:alpha val="4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ابِ</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04245"/>
            <a:ext cx="9144000" cy="1292662"/>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82440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116632"/>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912497"/>
            <a:ext cx="9144000" cy="1532727"/>
          </a:xfrm>
          <a:prstGeom prst="rect">
            <a:avLst/>
          </a:prstGeom>
          <a:solidFill>
            <a:srgbClr val="00B0F0">
              <a:alpha val="39000"/>
            </a:srgbClr>
          </a:solidFill>
          <a:ln w="57150">
            <a:noFill/>
          </a:ln>
        </p:spPr>
        <p:txBody>
          <a:bodyPr wrap="square">
            <a:spAutoFit/>
          </a:bodyPr>
          <a:lstStyle/>
          <a:p>
            <a:pPr lvl="0" algn="ctr" defTabSz="1022350">
              <a:lnSpc>
                <a:spcPct val="90000"/>
              </a:lnSpc>
              <a:spcBef>
                <a:spcPct val="0"/>
              </a:spcBef>
              <a:spcAft>
                <a:spcPct val="35000"/>
              </a:spcAft>
            </a:pP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saya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berpesan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hadirin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sekalian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meningkatkan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ketakwaan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telah</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berkaya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orang yang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406384" y="1497558"/>
            <a:ext cx="8388424" cy="1754326"/>
          </a:xfrm>
          <a:prstGeom prst="rect">
            <a:avLst/>
          </a:prstGeom>
          <a:solidFill>
            <a:schemeClr val="bg1">
              <a:alpha val="46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وأُوْصِيْكُمْ وَإِيَّاىَ بِتَقْوَى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10975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188640"/>
            <a:ext cx="7704856" cy="1015663"/>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Terus</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Istiqamah</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Dalam</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p>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Ketaatan</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9" name="Rectangle 8"/>
          <p:cNvSpPr/>
          <p:nvPr/>
        </p:nvSpPr>
        <p:spPr>
          <a:xfrm>
            <a:off x="596358" y="1933238"/>
            <a:ext cx="8166641"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Berusaha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melakukan amalan yang boleh menambahkan keimanan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10" name="Right Arrow 9"/>
          <p:cNvSpPr/>
          <p:nvPr/>
        </p:nvSpPr>
        <p:spPr>
          <a:xfrm rot="5400000">
            <a:off x="531681" y="1049157"/>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11" name="Rectangle 10"/>
          <p:cNvSpPr/>
          <p:nvPr/>
        </p:nvSpPr>
        <p:spPr>
          <a:xfrm>
            <a:off x="596358" y="3259852"/>
            <a:ext cx="8166642"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Beramal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dengan berdasarkan ilmu agar dapat menunaikan ibadah secara sahih sebagaimana amalan baginda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Rasulullah s.a.w</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12" name="Rectangle 11"/>
          <p:cNvSpPr/>
          <p:nvPr/>
        </p:nvSpPr>
        <p:spPr>
          <a:xfrm>
            <a:off x="596357" y="4597534"/>
            <a:ext cx="8166641" cy="1193666"/>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Memperbaiki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akhlak dan keperibadian dengan sifat-sifat yang mulia.</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558663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354722"/>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solat</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secara</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berjemaah</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646521" y="2051720"/>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berjemaah semasa hayat baginda. </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rot="5400000">
            <a:off x="747040" y="974063"/>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646520" y="3530734"/>
            <a:ext cx="7847955"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kita, lebih-lebih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lagi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solat subuh berjemaah di masjid</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577250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40556"/>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An’am</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38:</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251520" y="1541871"/>
            <a:ext cx="8534399" cy="2308324"/>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مِن دَآبَّةٍ فِي الأَرْضِ وَلاَ طَائِرٍ يَطِيرُ بِجَنَاحَيْهِ إِلاَّ أُمَمٌ أَمْثَالُكُم مَّا فَرَّطْنَا فِي الكِتَابِ مِن شَيْءٍ ثُمَّ إِلَى رَبِّهِمْ يُحْشَرُونَ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5496" y="4461808"/>
            <a:ext cx="8991600" cy="1938992"/>
          </a:xfrm>
          <a:prstGeom prst="rect">
            <a:avLst/>
          </a:prstGeom>
          <a:solidFill>
            <a:srgbClr val="0070C0">
              <a:alpha val="45000"/>
            </a:srgbClr>
          </a:solidFill>
        </p:spPr>
        <p:txBody>
          <a:bodyPr wrap="square">
            <a:spAutoFit/>
          </a:bodyPr>
          <a:lstStyle/>
          <a:p>
            <a:pPr algn="ct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tidak seekor pun binatang yang melata di bumi, dan tidak seekor pun burung yang terbang dengan kedua sayapnya, melainkan mereka adalah umat-umat seperti kamu.  Tiada Kami tinggalkan sesuatu pun dalam Kitab al-Qur’an, kemudian mereka semuanya akan dihimpunkan kepada Tuhan mereka (untuk dihisab dan menerima balasan)".</a:t>
            </a:r>
            <a:endPar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1524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743200"/>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6168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68063"/>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590374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1524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8166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فِيْهِمَا لَأَتَوْهُمَا 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6168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60512"/>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080076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03608664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91412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12105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66269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إِنَّكَ عَفُوٌّ كَرِيْمٌ تُحِبُّ الْعَفْوَ فَاعْفُ عَنَّا، وَعَنْ وَالِدِيْنَا وَعَنْ جَمِيْعِ الْمُسْلِمِيْنَ وَالْمُسْلِمَاتِ وَالْمُؤْمِنِيْنَ وَالْمُؤْمِنَاتِ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بِرَحْمَتِكَ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أَرْحَمَ الرَّاحِمِيْنَ.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75447"/>
            <a:ext cx="8712968"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Pengampun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bapa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samaada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lelaki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perempuan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Penyayang</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225462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528790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947084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618089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132234"/>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51520" y="1498645"/>
            <a:ext cx="8676456" cy="1754326"/>
          </a:xfrm>
          <a:prstGeom prst="rect">
            <a:avLst/>
          </a:prstGeom>
          <a:solidFill>
            <a:schemeClr val="bg1">
              <a:alpha val="48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925431"/>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chemeClr val="bg1"/>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758026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chemeClr val="bg1"/>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4195808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029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27384"/>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700808"/>
            <a:ext cx="8382000" cy="1754326"/>
          </a:xfrm>
          <a:prstGeom prst="rect">
            <a:avLst/>
          </a:prstGeom>
          <a:solidFill>
            <a:schemeClr val="bg1">
              <a:alpha val="4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ابِ</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04245"/>
            <a:ext cx="9144000" cy="1292662"/>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95400" y="195352"/>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1707520"/>
            <a:ext cx="8316416" cy="1754326"/>
          </a:xfrm>
          <a:prstGeom prst="rect">
            <a:avLst/>
          </a:prstGeom>
          <a:solidFill>
            <a:schemeClr val="bg1">
              <a:alpha val="4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وَإِيَّايَ بِتَقْوَى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083784"/>
            <a:ext cx="9144000" cy="1631216"/>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berpesan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semua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agar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meningkatkan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ketakwaan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sesungguhnya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bagi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orang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44624"/>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Ali Imran</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19:</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76200" y="3864531"/>
            <a:ext cx="8991600" cy="892552"/>
          </a:xfrm>
          <a:prstGeom prst="rect">
            <a:avLst/>
          </a:prstGeom>
          <a:solidFill>
            <a:srgbClr val="0070C0">
              <a:alpha val="45000"/>
            </a:srgbClr>
          </a:solidFill>
        </p:spPr>
        <p:txBody>
          <a:bodyPr wrap="square">
            <a:spAutoFit/>
          </a:bodyPr>
          <a:lstStyle/>
          <a:p>
            <a:pPr algn="ctr"/>
            <a:r>
              <a:rPr lang="sv-SE"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agama </a:t>
            </a:r>
            <a:r>
              <a:rPr lang="sv-SE"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sv-SE"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sv-SE"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diredhai</a:t>
            </a:r>
            <a:r>
              <a:rPr lang="sv-SE"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sv-SE"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sisi </a:t>
            </a:r>
            <a:r>
              <a:rPr lang="sv-SE"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ialah </a:t>
            </a:r>
            <a:r>
              <a:rPr lang="sv-SE"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51520" y="1733907"/>
            <a:ext cx="8534399" cy="830997"/>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الدِّينَ عِندَ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الإِسْلاَمُ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7504" y="199172"/>
            <a:ext cx="8928992"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Menyempurnakan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331640" y="1363788"/>
            <a:ext cx="6480720" cy="156966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khalifah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bertanggungjawab</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amanah</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331640" y="3535740"/>
            <a:ext cx="6480720" cy="156966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ujian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a:t>
            </a:r>
          </a:p>
          <a:p>
            <a:pPr algn="ct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Down Arrow 5"/>
          <p:cNvSpPr/>
          <p:nvPr/>
        </p:nvSpPr>
        <p:spPr>
          <a:xfrm rot="16893027" flipH="1" flipV="1">
            <a:off x="7030946" y="2862906"/>
            <a:ext cx="1346668" cy="875659"/>
          </a:xfrm>
          <a:prstGeom prst="curvedDownArrow">
            <a:avLst/>
          </a:prstGeom>
          <a:solidFill>
            <a:schemeClr val="tx2">
              <a:lumMod val="60000"/>
              <a:lumOff val="40000"/>
            </a:schemeClr>
          </a:solidFill>
          <a:ln>
            <a:solidFill>
              <a:schemeClr val="tx1"/>
            </a:solidFill>
          </a:ln>
          <a:effectLst>
            <a:glow rad="101600">
              <a:schemeClr val="bg1">
                <a:alpha val="6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430602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1774</Words>
  <Application>Microsoft Office PowerPoint</Application>
  <PresentationFormat>On-screen Show (4:3)</PresentationFormat>
  <Paragraphs>155</Paragraphs>
  <Slides>42</Slides>
  <Notes>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wanshahril</dc:creator>
  <cp:lastModifiedBy>wanshahril</cp:lastModifiedBy>
  <cp:revision>11</cp:revision>
  <dcterms:created xsi:type="dcterms:W3CDTF">2015-07-29T04:21:29Z</dcterms:created>
  <dcterms:modified xsi:type="dcterms:W3CDTF">2015-07-30T06:47:35Z</dcterms:modified>
</cp:coreProperties>
</file>